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88" r:id="rId5"/>
    <p:sldId id="260" r:id="rId6"/>
    <p:sldId id="261" r:id="rId7"/>
    <p:sldId id="290" r:id="rId8"/>
    <p:sldId id="291" r:id="rId9"/>
    <p:sldId id="297" r:id="rId10"/>
    <p:sldId id="292" r:id="rId11"/>
    <p:sldId id="298" r:id="rId12"/>
    <p:sldId id="293" r:id="rId13"/>
    <p:sldId id="300" r:id="rId14"/>
    <p:sldId id="301" r:id="rId15"/>
    <p:sldId id="302" r:id="rId16"/>
    <p:sldId id="303" r:id="rId17"/>
    <p:sldId id="304" r:id="rId18"/>
    <p:sldId id="305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35F80-7BFA-487F-9B38-B5DB9916E58B}" v="50" dt="2025-09-01T05:24:13.813"/>
  </p1510:revLst>
</p1510:revInfo>
</file>

<file path=ppt/tableStyles.xml><?xml version="1.0" encoding="utf-8"?>
<a:tblStyleLst xmlns:a="http://schemas.openxmlformats.org/drawingml/2006/main" def="{0E3FDE45-AF77-4B5C-9715-49D594BDF05E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74" autoAdjust="0"/>
  </p:normalViewPr>
  <p:slideViewPr>
    <p:cSldViewPr snapToGrid="0" snapToObjects="1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A637AC-751E-9E9D-7175-A0FADF858F5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/>
              <a:t>Click to edit Master subtitle style</a:t>
            </a:r>
            <a:endParaRPr lang="en-US" altLang="ja-JP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1E1467-7F21-7E40-BF7A-27FECC27EFB8}"/>
              </a:ext>
            </a:extLst>
          </p:cNvPr>
          <p:cNvGrpSpPr/>
          <p:nvPr userDrawn="1"/>
        </p:nvGrpSpPr>
        <p:grpSpPr>
          <a:xfrm>
            <a:off x="8208409" y="591476"/>
            <a:ext cx="3257061" cy="3329423"/>
            <a:chOff x="8490839" y="413500"/>
            <a:chExt cx="3257061" cy="332942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D81FEF9-779F-20FF-5FC1-5D766A29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341911">
              <a:off x="9344585" y="677068"/>
              <a:ext cx="2057606" cy="2724154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CCC497C-E1BC-E9FA-71FF-2422756A4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767570">
              <a:off x="10241214" y="491479"/>
              <a:ext cx="529789" cy="550166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3B983FC-FFFB-72DC-76ED-D5B4822D9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5259" y="450169"/>
              <a:ext cx="782641" cy="81274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4DFC72-C039-4990-8FBE-CD9655DD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252117" flipH="1">
              <a:off x="8490839" y="413500"/>
              <a:ext cx="782641" cy="81274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9D146A-74DD-B2C2-3952-AFC3A7AE5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566579">
              <a:off x="11156191" y="3188887"/>
              <a:ext cx="543582" cy="56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2377440"/>
            <a:ext cx="10515600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5784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E84E-0920-FAF1-6CA8-DC5A96D2F870}"/>
              </a:ext>
            </a:extLst>
          </p:cNvPr>
          <p:cNvGrpSpPr/>
          <p:nvPr userDrawn="1"/>
        </p:nvGrpSpPr>
        <p:grpSpPr>
          <a:xfrm rot="15816438">
            <a:off x="615660" y="629558"/>
            <a:ext cx="1484669" cy="1452524"/>
            <a:chOff x="5437042" y="654465"/>
            <a:chExt cx="1484669" cy="1452524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1DCE20-09C5-0306-8775-265D4CF97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4939004">
              <a:off x="5444492" y="657537"/>
              <a:ext cx="387385" cy="40228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2584158-AAE2-FED3-948E-78EE07EE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194546">
              <a:off x="6479159" y="654465"/>
              <a:ext cx="442552" cy="4595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22E4E58-0AB1-23E3-BD3F-B997103B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15989">
              <a:off x="5893647" y="1267000"/>
              <a:ext cx="808878" cy="839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71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340864"/>
            <a:ext cx="5486400" cy="3749040"/>
          </a:xfrm>
        </p:spPr>
        <p:txBody>
          <a:bodyPr lIns="91440" tIns="45720" rIns="91440" bIns="45720" anchor="t" anchorCtr="0"/>
          <a:lstStyle>
            <a:lvl1pPr marL="512064" indent="-512064">
              <a:buClr>
                <a:schemeClr val="tx1"/>
              </a:buClr>
              <a:buSzPct val="100000"/>
              <a:buFont typeface="+mj-lt"/>
              <a:buAutoNum type="arabicPeriod"/>
              <a:defRPr sz="1800"/>
            </a:lvl1pPr>
            <a:lvl2pPr marL="1028700" indent="-342900">
              <a:buClr>
                <a:schemeClr val="tx1"/>
              </a:buClr>
              <a:buSzPct val="100000"/>
              <a:buFont typeface="+mj-lt"/>
              <a:buAutoNum type="alphaLcPeriod"/>
              <a:defRPr sz="1600"/>
            </a:lvl2pPr>
            <a:lvl3pPr marL="1543050" indent="-400050">
              <a:buClr>
                <a:schemeClr val="tx1"/>
              </a:buClr>
              <a:buSzPct val="100000"/>
              <a:buFont typeface="+mj-lt"/>
              <a:buAutoNum type="romanLcPeriod"/>
              <a:defRPr sz="1600"/>
            </a:lvl3pPr>
            <a:lvl4pPr marL="1943100" indent="-342900">
              <a:buClr>
                <a:schemeClr val="tx1"/>
              </a:buClr>
              <a:buSzPct val="100000"/>
              <a:buFont typeface="+mj-lt"/>
              <a:buAutoNum type="arabicParenR"/>
              <a:defRPr sz="1600"/>
            </a:lvl4pPr>
            <a:lvl5pPr marL="2400300" indent="-342900">
              <a:buClr>
                <a:schemeClr val="tx1"/>
              </a:buClr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85432" y="2340864"/>
            <a:ext cx="2834640" cy="3840480"/>
          </a:xfrm>
        </p:spPr>
        <p:txBody>
          <a:bodyPr anchor="t" anchorCtr="0"/>
          <a:lstStyle>
            <a:lvl1pPr marL="0" indent="0">
              <a:buClr>
                <a:schemeClr val="accent1"/>
              </a:buClr>
              <a:buSzPct val="90000"/>
              <a:buNone/>
              <a:defRPr sz="1800"/>
            </a:lvl1pPr>
            <a:lvl2pPr marL="457200" indent="-228600">
              <a:buClr>
                <a:schemeClr val="accent1"/>
              </a:buClr>
              <a:buSzPct val="90000"/>
              <a:defRPr sz="1600"/>
            </a:lvl2pPr>
            <a:lvl3pPr marL="914400" indent="-228600">
              <a:buClr>
                <a:schemeClr val="accent1"/>
              </a:buClr>
              <a:buSzPct val="90000"/>
              <a:defRPr sz="1600"/>
            </a:lvl3pPr>
            <a:lvl4pPr marL="13716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4B7AC-0A74-D081-4126-7D5BB0DF978A}"/>
              </a:ext>
            </a:extLst>
          </p:cNvPr>
          <p:cNvCxnSpPr/>
          <p:nvPr userDrawn="1"/>
        </p:nvCxnSpPr>
        <p:spPr>
          <a:xfrm>
            <a:off x="6478854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193C94A-0AB2-B395-E722-487D1EB8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93"/>
          <a:stretch/>
        </p:blipFill>
        <p:spPr>
          <a:xfrm rot="16200000">
            <a:off x="9209319" y="2954216"/>
            <a:ext cx="3351115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79E72A1-BF08-EE06-7D8C-4AA04F7849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33699" flipH="1">
            <a:off x="10582146" y="593463"/>
            <a:ext cx="831783" cy="8637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A906E1-E32B-5A1F-2D56-B49187E0F2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066301" flipH="1" flipV="1">
            <a:off x="10582146" y="5416335"/>
            <a:ext cx="831783" cy="86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4"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A504C4-F594-8A14-20FD-71ABDA846B4B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5303520" cy="4023360"/>
          </a:xfrm>
        </p:spPr>
        <p:txBody>
          <a:bodyPr lIns="0" rIns="0">
            <a:norm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EECEFCD-B1A9-DF64-DD0A-FB2E7AE95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A4B7E5-B9DF-4656-97A9-2E604E49E2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0195EE-CFED-7B58-C5A5-E6E1E87B304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9144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BAB-7B25-780A-BE65-350200AA4D7A}"/>
              </a:ext>
            </a:extLst>
          </p:cNvPr>
          <p:cNvGrpSpPr/>
          <p:nvPr userDrawn="1"/>
        </p:nvGrpSpPr>
        <p:grpSpPr>
          <a:xfrm>
            <a:off x="577213" y="507265"/>
            <a:ext cx="3844662" cy="3928902"/>
            <a:chOff x="797347" y="638844"/>
            <a:chExt cx="3729519" cy="38112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24158F-3B6B-E5FD-893D-E161110F443C}"/>
                </a:ext>
              </a:extLst>
            </p:cNvPr>
            <p:cNvSpPr/>
            <p:nvPr/>
          </p:nvSpPr>
          <p:spPr>
            <a:xfrm>
              <a:off x="1285729" y="1158795"/>
              <a:ext cx="2771335" cy="277133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5E909EE-5132-14BC-E20E-412B591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96138">
              <a:off x="797347" y="2793821"/>
              <a:ext cx="2505773" cy="142219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888180-4AC6-A959-2940-10BF0CA4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926" y="638844"/>
              <a:ext cx="3710940" cy="3811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2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692597-FFF9-444F-8F77-6E784B94A346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FE40C8E-7A79-6285-A56D-54B714BE5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39420" y="731520"/>
            <a:ext cx="10913161" cy="137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58B21D-A539-48D1-461B-7C16E045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4023360"/>
          </a:xfrm>
        </p:spPr>
        <p:txBody>
          <a:bodyPr lIns="0" tIns="0" rIns="0" bIns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D1FCDB-AFA4-5977-8DBB-07E6F6BDD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</p:spPr>
        <p:txBody>
          <a:bodyPr anchor="ctr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5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4DF79A-DA68-AFDD-C02D-2450DEA0DA9D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0" y="1737360"/>
            <a:ext cx="6400800" cy="338328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0" y="5394960"/>
            <a:ext cx="6400800" cy="73152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05F030-D6EA-F6A3-3B68-7FD969DD8F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59AF6-DC73-3F3B-4DE1-FF96E102AD91}"/>
              </a:ext>
            </a:extLst>
          </p:cNvPr>
          <p:cNvGrpSpPr/>
          <p:nvPr userDrawn="1"/>
        </p:nvGrpSpPr>
        <p:grpSpPr>
          <a:xfrm>
            <a:off x="5151782" y="718837"/>
            <a:ext cx="6448714" cy="1109963"/>
            <a:chOff x="5151782" y="718837"/>
            <a:chExt cx="6448714" cy="110996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27E39F-E57E-E1BA-1D9F-200F07AF3D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3966" r="30980"/>
            <a:stretch/>
          </p:blipFill>
          <p:spPr>
            <a:xfrm flipV="1">
              <a:off x="5151782" y="731520"/>
              <a:ext cx="3060401" cy="109728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E6E711D-4BC1-A8B6-96F6-4D100948D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374"/>
            <a:stretch/>
          </p:blipFill>
          <p:spPr>
            <a:xfrm flipV="1">
              <a:off x="8752114" y="731520"/>
              <a:ext cx="2848382" cy="109728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66DB51-3326-B7CD-79CC-419B0BAA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001933">
              <a:off x="8148575" y="718837"/>
              <a:ext cx="716638" cy="74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09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BE321C-2EF3-1AF9-6D78-453D4F3C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 lIns="0" tIns="0" rIns="0" bIns="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F250DD-8A39-BA2C-52AA-D45675F7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967943-29F6-8B4F-D85A-3E3BC79F55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50408" y="2794683"/>
            <a:ext cx="5696712" cy="3532965"/>
          </a:xfrm>
        </p:spPr>
        <p:txBody>
          <a:bodyPr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A209F-9796-B2AD-2E33-AE47DA0240A3}"/>
              </a:ext>
            </a:extLst>
          </p:cNvPr>
          <p:cNvCxnSpPr/>
          <p:nvPr userDrawn="1"/>
        </p:nvCxnSpPr>
        <p:spPr>
          <a:xfrm>
            <a:off x="5043951" y="2342232"/>
            <a:ext cx="0" cy="3843128"/>
          </a:xfrm>
          <a:prstGeom prst="line">
            <a:avLst/>
          </a:prstGeom>
          <a:ln w="38100" cap="rnd">
            <a:solidFill>
              <a:schemeClr val="accent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3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19E5E-F8F1-0767-C2E4-4F21FEBDA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840480"/>
            <a:ext cx="6400800" cy="22860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423177-D8B7-2418-2C26-96BD628397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0376" y="685800"/>
            <a:ext cx="3840480" cy="5486400"/>
          </a:xfrm>
          <a:custGeom>
            <a:avLst/>
            <a:gdLst>
              <a:gd name="connsiteX0" fmla="*/ 328822 w 3840480"/>
              <a:gd name="connsiteY0" fmla="*/ 0 h 5486400"/>
              <a:gd name="connsiteX1" fmla="*/ 3511658 w 3840480"/>
              <a:gd name="connsiteY1" fmla="*/ 0 h 5486400"/>
              <a:gd name="connsiteX2" fmla="*/ 3840480 w 3840480"/>
              <a:gd name="connsiteY2" fmla="*/ 328822 h 5486400"/>
              <a:gd name="connsiteX3" fmla="*/ 3840480 w 3840480"/>
              <a:gd name="connsiteY3" fmla="*/ 5157578 h 5486400"/>
              <a:gd name="connsiteX4" fmla="*/ 3511658 w 3840480"/>
              <a:gd name="connsiteY4" fmla="*/ 5486400 h 5486400"/>
              <a:gd name="connsiteX5" fmla="*/ 328822 w 3840480"/>
              <a:gd name="connsiteY5" fmla="*/ 5486400 h 5486400"/>
              <a:gd name="connsiteX6" fmla="*/ 0 w 3840480"/>
              <a:gd name="connsiteY6" fmla="*/ 5157578 h 5486400"/>
              <a:gd name="connsiteX7" fmla="*/ 0 w 3840480"/>
              <a:gd name="connsiteY7" fmla="*/ 328822 h 5486400"/>
              <a:gd name="connsiteX8" fmla="*/ 328822 w 3840480"/>
              <a:gd name="connsiteY8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40480" h="5486400">
                <a:moveTo>
                  <a:pt x="328822" y="0"/>
                </a:moveTo>
                <a:lnTo>
                  <a:pt x="3511658" y="0"/>
                </a:lnTo>
                <a:cubicBezTo>
                  <a:pt x="3693261" y="0"/>
                  <a:pt x="3840480" y="147219"/>
                  <a:pt x="3840480" y="328822"/>
                </a:cubicBezTo>
                <a:lnTo>
                  <a:pt x="3840480" y="5157578"/>
                </a:lnTo>
                <a:cubicBezTo>
                  <a:pt x="3840480" y="5339181"/>
                  <a:pt x="3693261" y="5486400"/>
                  <a:pt x="3511658" y="5486400"/>
                </a:cubicBezTo>
                <a:lnTo>
                  <a:pt x="328822" y="5486400"/>
                </a:lnTo>
                <a:cubicBezTo>
                  <a:pt x="147219" y="5486400"/>
                  <a:pt x="0" y="5339181"/>
                  <a:pt x="0" y="5157578"/>
                </a:cubicBezTo>
                <a:lnTo>
                  <a:pt x="0" y="328822"/>
                </a:lnTo>
                <a:cubicBezTo>
                  <a:pt x="0" y="147219"/>
                  <a:pt x="147219" y="0"/>
                  <a:pt x="3288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8A9C5B8-2990-93CB-7146-611D36676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738" r="35243"/>
          <a:stretch/>
        </p:blipFill>
        <p:spPr>
          <a:xfrm>
            <a:off x="740233" y="470266"/>
            <a:ext cx="2562499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AA9A03-5219-5FDB-8F76-14B9889332A1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B646E-623F-ACC0-0BCC-D09DB046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0" y="2377440"/>
            <a:ext cx="4846320" cy="201168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Clr>
                <a:schemeClr val="accent1"/>
              </a:buClr>
              <a:buSzPct val="90000"/>
              <a:defRPr/>
            </a:lvl2pPr>
            <a:lvl3pPr>
              <a:buClr>
                <a:schemeClr val="accent1"/>
              </a:buClr>
              <a:buSzPct val="90000"/>
              <a:defRPr/>
            </a:lvl3pPr>
            <a:lvl4pPr>
              <a:buClr>
                <a:schemeClr val="accent1"/>
              </a:buClr>
              <a:buSzPct val="90000"/>
              <a:defRPr/>
            </a:lvl4pPr>
            <a:lvl5pPr>
              <a:buClr>
                <a:schemeClr val="accent1"/>
              </a:buClr>
              <a:buSzPct val="9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AE407CB-377A-BED8-EF6C-5B5B9D236E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20" y="4920978"/>
            <a:ext cx="1091316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2">
            <a:lumMod val="60000"/>
            <a:lumOff val="4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498A30-8462-D4F7-33E4-52016881ECBA}"/>
              </a:ext>
            </a:extLst>
          </p:cNvPr>
          <p:cNvSpPr/>
          <p:nvPr userDrawn="1"/>
        </p:nvSpPr>
        <p:spPr>
          <a:xfrm>
            <a:off x="309563" y="274320"/>
            <a:ext cx="11572875" cy="6309360"/>
          </a:xfrm>
          <a:prstGeom prst="roundRect">
            <a:avLst>
              <a:gd name="adj" fmla="val 5258"/>
            </a:avLst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2D7A8-90D7-EAD8-D5B0-6375EB3F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 anchor="b" anchorCtr="0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8D61E1-F43F-7EC3-A01D-52F8769F1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77439"/>
            <a:ext cx="2834640" cy="3657599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DA03-155B-0EEF-AE9A-B3002ECE64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61688" y="2377440"/>
            <a:ext cx="6986016" cy="3657600"/>
          </a:xfrm>
        </p:spPr>
        <p:txBody>
          <a:bodyPr lIns="91440" tIns="45720" rIns="91440" bIns="45720" anchor="t" anchorCtr="0"/>
          <a:lstStyle>
            <a:lvl1pPr marL="457200" indent="-457200">
              <a:buClr>
                <a:schemeClr val="accent1"/>
              </a:buClr>
              <a:buSzPct val="90000"/>
              <a:defRPr sz="1800"/>
            </a:lvl1pPr>
            <a:lvl2pPr marL="914400" indent="-228600">
              <a:buClr>
                <a:schemeClr val="accent1"/>
              </a:buClr>
              <a:buSzPct val="90000"/>
              <a:defRPr sz="1600"/>
            </a:lvl2pPr>
            <a:lvl3pPr marL="1371600" indent="-228600">
              <a:buClr>
                <a:schemeClr val="accent1"/>
              </a:buClr>
              <a:buSzPct val="90000"/>
              <a:defRPr sz="1600"/>
            </a:lvl3pPr>
            <a:lvl4pPr marL="1828800" indent="-228600">
              <a:buClr>
                <a:schemeClr val="accent1"/>
              </a:buClr>
              <a:buSzPct val="90000"/>
              <a:defRPr sz="1600"/>
            </a:lvl4pPr>
            <a:lvl5pPr marL="2286000" indent="-228600">
              <a:buClr>
                <a:schemeClr val="accent1"/>
              </a:buClr>
              <a:buSzPct val="9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8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54339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06A8E3A-8DBF-0542-BC99-444DCA0CC2C2}" type="datetimeFigureOut">
              <a:rPr lang="en-US" smtClean="0"/>
              <a:pPr/>
              <a:t>9/12/2025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54339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254339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3" r:id="rId2"/>
    <p:sldLayoutId id="2147483695" r:id="rId3"/>
    <p:sldLayoutId id="2147483694" r:id="rId4"/>
    <p:sldLayoutId id="2147483696" r:id="rId5"/>
    <p:sldLayoutId id="2147483704" r:id="rId6"/>
    <p:sldLayoutId id="2147483698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150" baseline="0">
          <a:solidFill>
            <a:schemeClr val="tx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5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500"/>
        </a:spcBef>
        <a:buFont typeface="Arial" panose="020B0604020202020204" pitchFamily="34" charset="0"/>
        <a:buChar char="•"/>
        <a:defRPr sz="1400" kern="1200" spc="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D0CB20F-6AE1-1AD7-2AA5-50FACF083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645920"/>
            <a:ext cx="7772400" cy="4572000"/>
          </a:xfrm>
        </p:spPr>
        <p:txBody>
          <a:bodyPr lIns="0" tIns="0" rIns="0" bIns="0">
            <a:normAutofit/>
          </a:bodyPr>
          <a:lstStyle/>
          <a:p>
            <a:r>
              <a:rPr lang="en-US" dirty="0">
                <a:latin typeface="+mn-lt"/>
              </a:rPr>
              <a:t>IPL Match Winner Prediction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6736B65B-9159-75EE-D968-9BF18FF2D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731520"/>
            <a:ext cx="6858000" cy="731520"/>
          </a:xfrm>
        </p:spPr>
        <p:txBody>
          <a:bodyPr lIns="0" tIns="0" rIns="0" bIns="0"/>
          <a:lstStyle/>
          <a:p>
            <a:r>
              <a:rPr lang="en-US" altLang="ja-JP" dirty="0"/>
              <a:t>By Divya Prasath R S </a:t>
            </a:r>
          </a:p>
        </p:txBody>
      </p:sp>
    </p:spTree>
    <p:extLst>
      <p:ext uri="{BB962C8B-B14F-4D97-AF65-F5344CB8AC3E}">
        <p14:creationId xmlns:p14="http://schemas.microsoft.com/office/powerpoint/2010/main" val="258231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D574-52DD-7CDB-DB6C-47F6D154B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A4FEA8-B1E7-386D-4FCB-609F7E65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7727-D02B-5434-CFD3-9A7477A1F29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1085" y="2693125"/>
            <a:ext cx="1017161" cy="365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A53D935-6720-97BE-407A-0B45D3ED62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9551" y="1828800"/>
            <a:ext cx="10745249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 Tuning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optimize model performance, we used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GridSearchCV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cross-validation.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each algorithm, a range of key hyperparameters was tested: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Regularization strength 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solver type.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Kernel type,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gamma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Number of neighbors, distance metrics.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Maximum depth, splitting criterion.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Number of trees (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), depth, split criteria.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Boosting Models (AdaBoost, Gradient Boosting,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Learning rate, number of estimators, maximum depth.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estimator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each tuning process was selected for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32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1695B-E233-8A7F-CB05-B89C9B9F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244C58-175C-7992-F8FA-BE35391F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7C9CE-563D-3637-CC4B-E3BFDA9211C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1085" y="2693125"/>
            <a:ext cx="1017161" cy="365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F50AEE2-EA2C-F248-6247-85C073F676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9551" y="2221215"/>
            <a:ext cx="8516370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Evaluation Metrics</a:t>
            </a:r>
          </a:p>
          <a:p>
            <a:r>
              <a:rPr lang="en-US" dirty="0"/>
              <a:t>To assess the models comprehensively, we used multiple performance metrics:</a:t>
            </a:r>
          </a:p>
          <a:p>
            <a:r>
              <a:rPr lang="en-US" b="1" dirty="0"/>
              <a:t>Accuracy</a:t>
            </a:r>
            <a:r>
              <a:rPr lang="en-US" dirty="0"/>
              <a:t> – Overall proportion of correct predictions.</a:t>
            </a:r>
          </a:p>
          <a:p>
            <a:r>
              <a:rPr lang="en-US" b="1" dirty="0"/>
              <a:t>Precision</a:t>
            </a:r>
            <a:r>
              <a:rPr lang="en-US" dirty="0"/>
              <a:t> – Ability of the model to avoid false positives.</a:t>
            </a:r>
          </a:p>
          <a:p>
            <a:r>
              <a:rPr lang="en-US" b="1" dirty="0"/>
              <a:t>Recall</a:t>
            </a:r>
            <a:r>
              <a:rPr lang="en-US" dirty="0"/>
              <a:t> – Ability of the model to correctly identify true positives.</a:t>
            </a:r>
          </a:p>
          <a:p>
            <a:r>
              <a:rPr lang="en-US" b="1" dirty="0"/>
              <a:t>F1-Score</a:t>
            </a:r>
            <a:r>
              <a:rPr lang="en-US" dirty="0"/>
              <a:t> – Harmonic mean of Precision and Recall.</a:t>
            </a:r>
          </a:p>
          <a:p>
            <a:r>
              <a:rPr lang="en-US" b="1" dirty="0"/>
              <a:t>Confusion Matrix</a:t>
            </a:r>
            <a:r>
              <a:rPr lang="en-US" dirty="0"/>
              <a:t> – To visualize correct vs incorrect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3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B4AA4-7767-D9F0-6406-AE447FB3B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FC9156-1C17-1C0C-011C-7E7FF042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54FC2-AAEB-AB72-28E3-68CDA432A8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1085" y="2693125"/>
            <a:ext cx="1017161" cy="365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E416A8-84C4-DC3C-5367-C8F841F558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4607" y="2190518"/>
            <a:ext cx="11692306" cy="2331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Best-Performing Model</a:t>
            </a:r>
          </a:p>
          <a:p>
            <a:r>
              <a:rPr lang="en-US" dirty="0"/>
              <a:t>The </a:t>
            </a:r>
            <a:r>
              <a:rPr lang="en-US" b="1" dirty="0" err="1"/>
              <a:t>XGBoost</a:t>
            </a:r>
            <a:r>
              <a:rPr lang="en-US" b="1" dirty="0"/>
              <a:t> Classifier</a:t>
            </a:r>
            <a:r>
              <a:rPr lang="en-US" dirty="0"/>
              <a:t> achieved the </a:t>
            </a:r>
            <a:r>
              <a:rPr lang="en-US" b="1" dirty="0"/>
              <a:t>highest Accuracy (0.97) and F1 Score (0.96)</a:t>
            </a:r>
            <a:r>
              <a:rPr lang="en-US" dirty="0"/>
              <a:t> among all models.</a:t>
            </a:r>
          </a:p>
          <a:p>
            <a:r>
              <a:rPr lang="en-US" dirty="0"/>
              <a:t>It balances both </a:t>
            </a:r>
            <a:r>
              <a:rPr lang="en-US" b="1" dirty="0"/>
              <a:t>bias and variance</a:t>
            </a:r>
            <a:r>
              <a:rPr lang="en-US" dirty="0"/>
              <a:t> effectively due to gradient boosting and ensemble learning.</a:t>
            </a:r>
          </a:p>
          <a:p>
            <a:r>
              <a:rPr lang="en-US" dirty="0"/>
              <a:t>Other models like Gradient Boosting and Random Forest also performed well, but </a:t>
            </a:r>
            <a:r>
              <a:rPr lang="en-US" dirty="0" err="1"/>
              <a:t>XGBoost</a:t>
            </a:r>
            <a:r>
              <a:rPr lang="en-US" dirty="0"/>
              <a:t> slightly outperformed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6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9F453-7BD7-A448-4976-54991801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B2E610-A47E-01FD-3203-E3D03384A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/>
              <a:t>Model </a:t>
            </a:r>
            <a:r>
              <a:rPr lang="en-IN" b="1" dirty="0"/>
              <a:t>Comparison</a:t>
            </a:r>
            <a:endParaRPr lang="en-US" b="1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922D98-0213-FE22-C5A2-3E6EFDDF53D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2632289" y="2148660"/>
            <a:ext cx="6284711" cy="36576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30090C8-16AA-E7E3-A0A2-90172DED2F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12765113" y="3356221"/>
            <a:ext cx="14625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31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11103-7A49-9DA2-2C0D-E3A2A0B19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C29AE7-C09A-D7B7-D8EB-448D8CC1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</a:t>
            </a:r>
            <a:r>
              <a:rPr lang="en-IN" b="1" dirty="0">
                <a:latin typeface="+mn-lt"/>
              </a:rPr>
              <a:t>Comparison</a:t>
            </a:r>
            <a:endParaRPr lang="en-US" b="1" dirty="0">
              <a:latin typeface="+mn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7E3089-6D1D-40D1-17B0-6C198DBBD0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 flipH="1">
            <a:off x="12765113" y="3356221"/>
            <a:ext cx="14625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147716-6A11-7A37-CCBA-1CAEF6E9242A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3070440" y="2510946"/>
            <a:ext cx="602064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7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05C22-ABBB-DA87-C29D-7B6C3AB2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D178C9-F437-9ECD-4FC4-22C58263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3" y="426720"/>
            <a:ext cx="10698480" cy="109728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00AF4-3DD3-7494-BE99-7EDC4FCB18F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41085" y="2693125"/>
            <a:ext cx="1017161" cy="36576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238025B-FE9E-A6A1-3EF6-BFC294E4AE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2885" y="1697493"/>
            <a:ext cx="11071295" cy="474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1" dirty="0"/>
              <a:t>How the Model Can Be Improved</a:t>
            </a:r>
          </a:p>
          <a:p>
            <a:r>
              <a:rPr lang="en-US" b="1" dirty="0"/>
              <a:t>Feature Engineering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Include more context features (e.g., weather, pitch conditions, player statistics) to improve prediction accuracy.</a:t>
            </a:r>
          </a:p>
          <a:p>
            <a:r>
              <a:rPr lang="en-US" b="1" dirty="0"/>
              <a:t>Data Balancing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Handle class imbalance (some teams win more often) using resampling techniques (SMOTE/</a:t>
            </a:r>
            <a:r>
              <a:rPr lang="en-US" dirty="0" err="1"/>
              <a:t>undersampling</a:t>
            </a:r>
            <a:r>
              <a:rPr lang="en-US" dirty="0"/>
              <a:t>).</a:t>
            </a:r>
          </a:p>
          <a:p>
            <a:r>
              <a:rPr lang="en-US" b="1" dirty="0"/>
              <a:t>Advanced Models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Try deep learning architectures (Neural Networks, LSTMs for sequential match data).</a:t>
            </a:r>
          </a:p>
          <a:p>
            <a:r>
              <a:rPr lang="en-US" b="1" dirty="0"/>
              <a:t>Ensemble Techniques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Combine multiple models (stacking, voting) for better generalization.</a:t>
            </a:r>
          </a:p>
          <a:p>
            <a:r>
              <a:rPr lang="en-US" b="1" dirty="0"/>
              <a:t>Hyperparameter Optimization</a:t>
            </a:r>
            <a:r>
              <a:rPr lang="en-US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5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5E84-FE50-97B8-7A8D-1BEE505C9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2560320"/>
            <a:ext cx="6400800" cy="3657600"/>
          </a:xfrm>
        </p:spPr>
        <p:txBody>
          <a:bodyPr/>
          <a:lstStyle/>
          <a:p>
            <a:r>
              <a:rPr lang="en-US" dirty="0">
                <a:latin typeface="+mn-lt"/>
              </a:rPr>
              <a:t>THANK YOU</a:t>
            </a:r>
          </a:p>
        </p:txBody>
      </p:sp>
      <p:pic>
        <p:nvPicPr>
          <p:cNvPr id="4" name="Picture Placeholder 3" descr="Close up of flower">
            <a:extLst>
              <a:ext uri="{FF2B5EF4-FFF2-40B4-BE49-F238E27FC236}">
                <a16:creationId xmlns:a16="http://schemas.microsoft.com/office/drawing/2014/main" id="{6746F75C-2A61-FA37-E4DF-AF24000801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3" r="63"/>
          <a:stretch/>
        </p:blipFill>
        <p:spPr>
          <a:xfrm>
            <a:off x="7415784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186940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4937760" cy="4023360"/>
          </a:xfrm>
          <a:noFill/>
        </p:spPr>
        <p:txBody>
          <a:bodyPr lIns="0" tIns="0" rIns="0" bIns="0" anchor="ctr" anchorCtr="0">
            <a:noAutofit/>
          </a:bodyPr>
          <a:lstStyle/>
          <a:p>
            <a:r>
              <a:rPr lang="en-US" dirty="0">
                <a:latin typeface="+mn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731520"/>
            <a:ext cx="5303520" cy="4023360"/>
          </a:xfrm>
          <a:noFill/>
        </p:spPr>
        <p:txBody>
          <a:bodyPr lIns="0" tIns="0" rIns="0" bIns="0" anchor="ctr" anchorCtr="0"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Introduction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EDA</a:t>
            </a:r>
          </a:p>
          <a:p>
            <a:r>
              <a:rPr lang="en-IN" dirty="0"/>
              <a:t>Data Preprocessing</a:t>
            </a:r>
          </a:p>
          <a:p>
            <a:r>
              <a:rPr lang="en-IN" dirty="0"/>
              <a:t>Model Process</a:t>
            </a:r>
          </a:p>
          <a:p>
            <a:r>
              <a:rPr lang="en-IN" dirty="0"/>
              <a:t>Model Comparison</a:t>
            </a:r>
          </a:p>
          <a:p>
            <a:r>
              <a:rPr lang="en-IN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03704"/>
            <a:ext cx="4937760" cy="2781953"/>
          </a:xfrm>
          <a:noFill/>
        </p:spPr>
        <p:txBody>
          <a:bodyPr lIns="0" tIns="0" rIns="0" bIns="0">
            <a:noAutofit/>
          </a:bodyPr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2203704"/>
            <a:ext cx="5303520" cy="4023360"/>
          </a:xfrm>
          <a:noFill/>
        </p:spPr>
        <p:txBody>
          <a:bodyPr lIns="0" tIns="0" rIns="0" bIns="0">
            <a:normAutofit/>
          </a:bodyPr>
          <a:lstStyle/>
          <a:p>
            <a:r>
              <a:rPr lang="en-US" dirty="0"/>
              <a:t>This project uses machine learning to analyze historical IPL match data. </a:t>
            </a:r>
          </a:p>
          <a:p>
            <a:r>
              <a:rPr lang="en-US" dirty="0"/>
              <a:t>The goal is to identify trends and predict the winning team based on pre-match factors for one of the world's most competitive T20 cricket leagues.</a:t>
            </a:r>
          </a:p>
          <a:p>
            <a:r>
              <a:rPr lang="en-US" dirty="0"/>
              <a:t>Data reveals a steady increase in consumer demand for sustainable products, presenting an opportunity for our eco-friendly offerings.</a:t>
            </a:r>
          </a:p>
          <a:p>
            <a:r>
              <a:rPr lang="en-US" dirty="0"/>
              <a:t>Using machine learning techniques, it aims to predict the winning team based on pre-match factors.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5160-26FB-355B-42D2-9398879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sz="2400" dirty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400-4E5B-7037-7550-9E6DBCC2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2340864"/>
            <a:ext cx="3849624" cy="3840480"/>
          </a:xfrm>
        </p:spPr>
        <p:txBody>
          <a:bodyPr/>
          <a:lstStyle/>
          <a:p>
            <a:r>
              <a:rPr lang="en-US" dirty="0"/>
              <a:t>Predict the outcome of IPL matches using historical game date</a:t>
            </a:r>
          </a:p>
          <a:p>
            <a:r>
              <a:rPr lang="en-US" dirty="0"/>
              <a:t>Implement and evaluate various ML models including Logistic Regression, SVM, KNN, Decision </a:t>
            </a:r>
            <a:r>
              <a:rPr lang="en-US" dirty="0" err="1"/>
              <a:t>Tree,RandomForest,XGBoost,AdaBoost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515E-DE91-F492-DF1D-5ECA32F3F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9900" y="2341563"/>
            <a:ext cx="5815584" cy="452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7F924B-5288-96CD-BDBB-98B1FA3B371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03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1AB3B5-947D-2C60-0AB5-0A2AB9F6B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554480"/>
            <a:ext cx="6400800" cy="2103120"/>
          </a:xfrm>
        </p:spPr>
        <p:txBody>
          <a:bodyPr/>
          <a:lstStyle/>
          <a:p>
            <a:r>
              <a:rPr lang="en-US" dirty="0">
                <a:latin typeface="+mn-lt"/>
              </a:rPr>
              <a:t>DATA UNDERSTANDING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B928-4F72-F3C1-12C2-E28EA7794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3160295"/>
            <a:ext cx="6400800" cy="3240505"/>
          </a:xfrm>
        </p:spPr>
        <p:txBody>
          <a:bodyPr>
            <a:normAutofit/>
          </a:bodyPr>
          <a:lstStyle/>
          <a:p>
            <a:r>
              <a:rPr lang="en-US" dirty="0"/>
              <a:t>The dataset used in this project is the </a:t>
            </a:r>
            <a:r>
              <a:rPr lang="en-US" b="1" dirty="0"/>
              <a:t>IPL Matches Dataset</a:t>
            </a:r>
            <a:r>
              <a:rPr lang="en-US" dirty="0"/>
              <a:t>, which contains information about Indian Premier League (IPL) cricket matches. </a:t>
            </a:r>
          </a:p>
          <a:p>
            <a:r>
              <a:rPr lang="en-US" dirty="0"/>
              <a:t>Each row represents a single match, and the columns capture details about the match, such as the season, venue, participating teams, toss decision, match outcome, and performance highlights.</a:t>
            </a:r>
          </a:p>
          <a:p>
            <a:r>
              <a:rPr lang="en-US" dirty="0"/>
              <a:t>The dataset consists of </a:t>
            </a:r>
            <a:r>
              <a:rPr lang="en-US" b="1" dirty="0"/>
              <a:t>756 rows</a:t>
            </a:r>
            <a:r>
              <a:rPr lang="en-US" dirty="0"/>
              <a:t> (matches) and </a:t>
            </a:r>
            <a:r>
              <a:rPr lang="en-US" b="1" dirty="0"/>
              <a:t>18 columns</a:t>
            </a:r>
            <a:r>
              <a:rPr lang="en-US" dirty="0"/>
              <a:t> 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Person walking on bridge surrounded by trees">
            <a:extLst>
              <a:ext uri="{FF2B5EF4-FFF2-40B4-BE49-F238E27FC236}">
                <a16:creationId xmlns:a16="http://schemas.microsoft.com/office/drawing/2014/main" id="{4618CDC1-6CAF-B008-4054-3E5E6BDF47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" r="4"/>
          <a:stretch/>
        </p:blipFill>
        <p:spPr>
          <a:xfrm>
            <a:off x="7580376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277638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856EC-CA56-003F-ACAC-FCEAE51AC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457B37-84C3-AE33-CFF3-45F561341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06" y="944880"/>
            <a:ext cx="6400800" cy="2103120"/>
          </a:xfrm>
        </p:spPr>
        <p:txBody>
          <a:bodyPr/>
          <a:lstStyle/>
          <a:p>
            <a:r>
              <a:rPr lang="en-US" dirty="0">
                <a:latin typeface="+mn-lt"/>
              </a:rPr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3EF9-E6A6-8F78-6103-C655BFC98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884715"/>
            <a:ext cx="6400800" cy="3516086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Removed irrelevant columns (</a:t>
            </a:r>
            <a:r>
              <a:rPr lang="en-US" altLang="en-US" dirty="0">
                <a:latin typeface="Arial Unicode MS"/>
              </a:rPr>
              <a:t>id, Date, umpires).</a:t>
            </a:r>
          </a:p>
          <a:p>
            <a:r>
              <a:rPr lang="en-IN" dirty="0"/>
              <a:t>Handled missing values.</a:t>
            </a:r>
          </a:p>
          <a:p>
            <a:r>
              <a:rPr lang="en-US" dirty="0"/>
              <a:t>Encoded categorical columns into numeric using one-hot encoding.</a:t>
            </a:r>
          </a:p>
          <a:p>
            <a:r>
              <a:rPr lang="en-US" dirty="0"/>
              <a:t>Scaled numerical values for better model performance.</a:t>
            </a:r>
            <a:endParaRPr lang="en-IN" dirty="0"/>
          </a:p>
          <a:p>
            <a:r>
              <a:rPr lang="en-US" dirty="0"/>
              <a:t>Ensured no duplicates and preserved class balance.</a:t>
            </a:r>
          </a:p>
        </p:txBody>
      </p:sp>
      <p:pic>
        <p:nvPicPr>
          <p:cNvPr id="11" name="Picture Placeholder 10" descr="Person walking on bridge surrounded by trees">
            <a:extLst>
              <a:ext uri="{FF2B5EF4-FFF2-40B4-BE49-F238E27FC236}">
                <a16:creationId xmlns:a16="http://schemas.microsoft.com/office/drawing/2014/main" id="{7B50A924-FD38-6202-EF8C-DCA18DA8C7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" r="4"/>
          <a:stretch/>
        </p:blipFill>
        <p:spPr>
          <a:xfrm>
            <a:off x="7580376" y="685800"/>
            <a:ext cx="3840480" cy="5486400"/>
          </a:xfrm>
        </p:spPr>
      </p:pic>
    </p:spTree>
    <p:extLst>
      <p:ext uri="{BB962C8B-B14F-4D97-AF65-F5344CB8AC3E}">
        <p14:creationId xmlns:p14="http://schemas.microsoft.com/office/powerpoint/2010/main" val="202261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0C680-8776-F905-DFEB-02C324C9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28ACA20-9D1A-04CF-9961-08F0A705858E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31838" y="2506594"/>
            <a:ext cx="722561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 Distribution by Season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Bar chart showing the number of matches played each season.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Helps identify growth of IPL across seasons.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71BC7E-F288-6DD9-94E9-0E3E4756D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5374" y="2111058"/>
            <a:ext cx="4433938" cy="20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661FB-5F66-58BD-FC32-672A179E3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B0443D-EDE9-C268-445C-87B7942D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5D7C3A-31F7-18EF-F302-15B01B82B62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81467" y="2263820"/>
            <a:ext cx="7225619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Player of the Match Awards</a:t>
            </a:r>
            <a:endParaRPr lang="en-US" dirty="0"/>
          </a:p>
          <a:p>
            <a:r>
              <a:rPr lang="en-US" b="1" dirty="0"/>
              <a:t>Chart</a:t>
            </a:r>
            <a:r>
              <a:rPr lang="en-US" dirty="0"/>
              <a:t>: Bar chart of top players with the most “Player of the Match” awards.</a:t>
            </a:r>
          </a:p>
          <a:p>
            <a:r>
              <a:rPr lang="en-US" b="1" dirty="0"/>
              <a:t>Insight</a:t>
            </a:r>
            <a:r>
              <a:rPr lang="en-US" dirty="0"/>
              <a:t>: Identifies consistent match-winners in IPL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5A9EFB-E963-F2F8-AA62-CC4ED8BF4D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7528" y="2263820"/>
            <a:ext cx="3418257" cy="20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8A39A3-FEE2-A3EF-EC65-3D96FA2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10698480" cy="109728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A43D1-403B-A54A-EB66-1425C2F2B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963781"/>
            <a:ext cx="9457509" cy="43063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8000" b="1" dirty="0"/>
              <a:t>Models Used</a:t>
            </a:r>
          </a:p>
          <a:p>
            <a:r>
              <a:rPr lang="en-IN" sz="7200" dirty="0"/>
              <a:t>We applied a variety of supervised machine learning classification algorithms to predict match outcomes:</a:t>
            </a:r>
          </a:p>
          <a:p>
            <a:r>
              <a:rPr lang="en-IN" sz="7200" dirty="0"/>
              <a:t>Logistic Regression</a:t>
            </a:r>
          </a:p>
          <a:p>
            <a:r>
              <a:rPr lang="en-IN" sz="7200" dirty="0"/>
              <a:t>Support Vector Machine (SVM)</a:t>
            </a:r>
          </a:p>
          <a:p>
            <a:r>
              <a:rPr lang="en-IN" sz="7200" dirty="0"/>
              <a:t>K-Nearest </a:t>
            </a:r>
            <a:r>
              <a:rPr lang="en-IN" sz="7200" dirty="0" err="1"/>
              <a:t>Neighbors</a:t>
            </a:r>
            <a:r>
              <a:rPr lang="en-IN" sz="7200" dirty="0"/>
              <a:t> (KNN)</a:t>
            </a:r>
          </a:p>
          <a:p>
            <a:r>
              <a:rPr lang="en-IN" sz="7200" dirty="0"/>
              <a:t>Decision Tree Classifier</a:t>
            </a:r>
          </a:p>
          <a:p>
            <a:r>
              <a:rPr lang="en-IN" sz="7200" dirty="0"/>
              <a:t>Random Forest Classifier</a:t>
            </a:r>
          </a:p>
          <a:p>
            <a:r>
              <a:rPr lang="en-IN" sz="7200" dirty="0"/>
              <a:t>AdaBoost Classifier</a:t>
            </a:r>
          </a:p>
          <a:p>
            <a:r>
              <a:rPr lang="en-IN" sz="7200" dirty="0"/>
              <a:t>Gradient Boosting Classifier</a:t>
            </a:r>
          </a:p>
          <a:p>
            <a:r>
              <a:rPr lang="en-IN" sz="7200" dirty="0" err="1"/>
              <a:t>XGBoost</a:t>
            </a:r>
            <a:r>
              <a:rPr lang="en-IN" sz="7200" dirty="0"/>
              <a:t> Classifier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5101-3E59-1940-D60C-54988740BFC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030199" y="2403566"/>
            <a:ext cx="1017161" cy="36576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8109763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Cherry Blossoms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CC3059"/>
      </a:accent1>
      <a:accent2>
        <a:srgbClr val="839985"/>
      </a:accent2>
      <a:accent3>
        <a:srgbClr val="FC9FAD"/>
      </a:accent3>
      <a:accent4>
        <a:srgbClr val="EED6AA"/>
      </a:accent4>
      <a:accent5>
        <a:srgbClr val="191C30"/>
      </a:accent5>
      <a:accent6>
        <a:srgbClr val="6E774E"/>
      </a:accent6>
      <a:hlink>
        <a:srgbClr val="E7456B"/>
      </a:hlink>
      <a:folHlink>
        <a:srgbClr val="F0C55F"/>
      </a:folHlink>
    </a:clrScheme>
    <a:fontScheme name="Custom 33">
      <a:majorFont>
        <a:latin typeface="Perpetua Titling M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76810_win32_EF_v3" id="{23AE6A88-72AF-46C7-89B7-449EB9FADA56}" vid="{778CED17-04A8-4798-A8A2-38679DD162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A2D85B-06BE-42C0-9F9D-010F2E25A6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6D6625-0C6A-47B9-9FF8-70FAB9A23EE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21479C-C6C8-4A13-8A99-BC01E1880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petals presentation</Template>
  <TotalTime>173</TotalTime>
  <Words>688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Arial Unicode MS</vt:lpstr>
      <vt:lpstr>Calibri</vt:lpstr>
      <vt:lpstr>Perpetua Titling MT</vt:lpstr>
      <vt:lpstr>Creative Gradient </vt:lpstr>
      <vt:lpstr>IPL Match Winner Prediction</vt:lpstr>
      <vt:lpstr>Agenda</vt:lpstr>
      <vt:lpstr>INTRODUCTION</vt:lpstr>
      <vt:lpstr>Objectives</vt:lpstr>
      <vt:lpstr>DATA UNDERSTANDING</vt:lpstr>
      <vt:lpstr>DATA CLEANING</vt:lpstr>
      <vt:lpstr>EDA</vt:lpstr>
      <vt:lpstr>EDA</vt:lpstr>
      <vt:lpstr>Model PROCESS</vt:lpstr>
      <vt:lpstr>Model PROCESS</vt:lpstr>
      <vt:lpstr>Model PROCESS</vt:lpstr>
      <vt:lpstr>Model PROCESS</vt:lpstr>
      <vt:lpstr>Model Comparison</vt:lpstr>
      <vt:lpstr>Model Comparison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prasath RS</dc:creator>
  <cp:lastModifiedBy>Divya prasath RS</cp:lastModifiedBy>
  <cp:revision>2</cp:revision>
  <dcterms:created xsi:type="dcterms:W3CDTF">2025-09-01T04:14:29Z</dcterms:created>
  <dcterms:modified xsi:type="dcterms:W3CDTF">2025-09-12T09:04:09Z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